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75" r:id="rId22"/>
    <p:sldId id="276" r:id="rId23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27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orst\Desktop\WEB\Excel_Daten\Berechnungen%20Antriebskonzept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C0-4415-A127-6EA9BA34213E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C0-4415-A127-6EA9BA3421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D5-4E81-BADB-5B94A4270D72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D5-4E81-BADB-5B94A4270D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FC-4403-8417-EFC68383BEB6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FC-4403-8417-EFC68383BE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51-4FA2-B598-DC48857A4850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51-4FA2-B598-DC48857A48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22-4820-A660-82ED83F84186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22-4820-A660-82ED83F841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C1-4800-80CB-509803AAF473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C1-4800-80CB-509803AAF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6D-4309-8281-E3A3D9DFC2BA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6D-4309-8281-E3A3D9DFC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02-46B7-9D47-0BF14151F457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02-46B7-9D47-0BF14151F4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C4-49D4-8D66-27FFA386C522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C4-49D4-8D66-27FFA386C5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12A-47D0-846A-C545687E9F57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2A-47D0-846A-C545687E9F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BD8-4011-92D8-86A63A0271DC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D8-4011-92D8-86A63A0271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01-4667-9950-C8E713BED4ED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01-4667-9950-C8E713BED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B5D-49E1-94A3-3C6977B93480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B5D-49E1-94A3-3C6977B93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C2-4554-9A4A-2F847B5AC559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C2-4554-9A4A-2F847B5AC5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B6-4D16-AB32-762C706321A5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B6-4D16-AB32-762C706321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5D-4198-8FAB-F2DBDE187FB7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5D-4198-8FAB-F2DBDE187F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48-4DF1-A6B2-58EBA3B70B01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48-4DF1-A6B2-58EBA3B70B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DB-4823-8DCA-111C6E6E4EE3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DB-4823-8DCA-111C6E6E4E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D9-4D73-B13F-8DE0DEBC62CE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D9-4D73-B13F-8DE0DEBC62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6D9-4D73-B13F-8DE0DEBC62CE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6D9-4D73-B13F-8DE0DEBC62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17-47C4-942C-7E5FDF4C8622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17-47C4-942C-7E5FDF4C86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Tabelle1!$A$7</c:f>
              <c:strCache>
                <c:ptCount val="1"/>
                <c:pt idx="0">
                  <c:v>t[ms]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Tabelle1!$B$7:$AQ$7</c:f>
              <c:numCache>
                <c:formatCode>General</c:formatCode>
                <c:ptCount val="42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9.25</c:v>
                </c:pt>
                <c:pt idx="41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77-4421-BAD6-57F5712E5EFD}"/>
            </c:ext>
          </c:extLst>
        </c:ser>
        <c:ser>
          <c:idx val="1"/>
          <c:order val="1"/>
          <c:tx>
            <c:strRef>
              <c:f>Tabelle1!$A$8</c:f>
              <c:strCache>
                <c:ptCount val="1"/>
                <c:pt idx="0">
                  <c:v>v[m/s]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Tabelle1!$B$6:$AQ$6</c:f>
              <c:numCache>
                <c:formatCode>General</c:formatCode>
                <c:ptCount val="42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  <c:pt idx="13">
                  <c:v>53</c:v>
                </c:pt>
                <c:pt idx="14">
                  <c:v>57</c:v>
                </c:pt>
                <c:pt idx="15">
                  <c:v>61</c:v>
                </c:pt>
                <c:pt idx="16">
                  <c:v>65</c:v>
                </c:pt>
                <c:pt idx="17">
                  <c:v>69</c:v>
                </c:pt>
                <c:pt idx="18">
                  <c:v>73</c:v>
                </c:pt>
                <c:pt idx="19">
                  <c:v>77</c:v>
                </c:pt>
                <c:pt idx="20">
                  <c:v>81</c:v>
                </c:pt>
                <c:pt idx="21">
                  <c:v>85</c:v>
                </c:pt>
                <c:pt idx="22">
                  <c:v>89</c:v>
                </c:pt>
                <c:pt idx="23">
                  <c:v>93</c:v>
                </c:pt>
                <c:pt idx="24">
                  <c:v>97</c:v>
                </c:pt>
                <c:pt idx="25">
                  <c:v>101</c:v>
                </c:pt>
                <c:pt idx="26">
                  <c:v>105</c:v>
                </c:pt>
                <c:pt idx="27">
                  <c:v>109</c:v>
                </c:pt>
                <c:pt idx="28">
                  <c:v>113</c:v>
                </c:pt>
                <c:pt idx="29">
                  <c:v>117</c:v>
                </c:pt>
                <c:pt idx="30">
                  <c:v>121</c:v>
                </c:pt>
                <c:pt idx="31">
                  <c:v>125</c:v>
                </c:pt>
                <c:pt idx="32">
                  <c:v>129</c:v>
                </c:pt>
                <c:pt idx="33">
                  <c:v>133</c:v>
                </c:pt>
                <c:pt idx="34">
                  <c:v>137</c:v>
                </c:pt>
                <c:pt idx="35">
                  <c:v>141</c:v>
                </c:pt>
                <c:pt idx="36">
                  <c:v>145</c:v>
                </c:pt>
                <c:pt idx="37">
                  <c:v>149</c:v>
                </c:pt>
                <c:pt idx="38">
                  <c:v>153</c:v>
                </c:pt>
                <c:pt idx="39">
                  <c:v>157</c:v>
                </c:pt>
                <c:pt idx="40">
                  <c:v>161</c:v>
                </c:pt>
                <c:pt idx="41">
                  <c:v>165</c:v>
                </c:pt>
              </c:numCache>
            </c:numRef>
          </c:cat>
          <c:val>
            <c:numRef>
              <c:f>Tabelle1!$B$8:$AQ$8</c:f>
              <c:numCache>
                <c:formatCode>General</c:formatCode>
                <c:ptCount val="42"/>
                <c:pt idx="0">
                  <c:v>0</c:v>
                </c:pt>
                <c:pt idx="1">
                  <c:v>10</c:v>
                </c:pt>
                <c:pt idx="2">
                  <c:v>18</c:v>
                </c:pt>
                <c:pt idx="3">
                  <c:v>25</c:v>
                </c:pt>
                <c:pt idx="4">
                  <c:v>27</c:v>
                </c:pt>
                <c:pt idx="5">
                  <c:v>29</c:v>
                </c:pt>
                <c:pt idx="6">
                  <c:v>29</c:v>
                </c:pt>
                <c:pt idx="7">
                  <c:v>29</c:v>
                </c:pt>
                <c:pt idx="8">
                  <c:v>27</c:v>
                </c:pt>
                <c:pt idx="9">
                  <c:v>26</c:v>
                </c:pt>
                <c:pt idx="10">
                  <c:v>25.5</c:v>
                </c:pt>
                <c:pt idx="11">
                  <c:v>24</c:v>
                </c:pt>
                <c:pt idx="12">
                  <c:v>23</c:v>
                </c:pt>
                <c:pt idx="13">
                  <c:v>23</c:v>
                </c:pt>
                <c:pt idx="14">
                  <c:v>23</c:v>
                </c:pt>
                <c:pt idx="15">
                  <c:v>12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-10</c:v>
                </c:pt>
                <c:pt idx="23">
                  <c:v>-18</c:v>
                </c:pt>
                <c:pt idx="24">
                  <c:v>-25</c:v>
                </c:pt>
                <c:pt idx="25">
                  <c:v>-27</c:v>
                </c:pt>
                <c:pt idx="26">
                  <c:v>-29</c:v>
                </c:pt>
                <c:pt idx="27">
                  <c:v>-29</c:v>
                </c:pt>
                <c:pt idx="28">
                  <c:v>-29</c:v>
                </c:pt>
                <c:pt idx="29">
                  <c:v>-27</c:v>
                </c:pt>
                <c:pt idx="30">
                  <c:v>-26</c:v>
                </c:pt>
                <c:pt idx="31">
                  <c:v>-25.5</c:v>
                </c:pt>
                <c:pt idx="32">
                  <c:v>-24</c:v>
                </c:pt>
                <c:pt idx="33">
                  <c:v>-23</c:v>
                </c:pt>
                <c:pt idx="34">
                  <c:v>-23</c:v>
                </c:pt>
                <c:pt idx="35">
                  <c:v>-23</c:v>
                </c:pt>
                <c:pt idx="36">
                  <c:v>-12</c:v>
                </c:pt>
                <c:pt idx="37">
                  <c:v>-5</c:v>
                </c:pt>
                <c:pt idx="38">
                  <c:v>-2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77-4421-BAD6-57F5712E5E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0441008"/>
        <c:axId val="227289024"/>
      </c:lineChart>
      <c:catAx>
        <c:axId val="180441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</a:t>
                </a:r>
                <a:r>
                  <a:rPr lang="en-US" baseline="0"/>
                  <a:t> [mm]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27289024"/>
        <c:crosses val="autoZero"/>
        <c:auto val="1"/>
        <c:lblAlgn val="ctr"/>
        <c:lblOffset val="100"/>
        <c:noMultiLvlLbl val="0"/>
      </c:catAx>
      <c:valAx>
        <c:axId val="227289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8044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F5CDD-5F6C-4A50-8805-9030918BB09A}" type="datetimeFigureOut">
              <a:rPr lang="de-DE"/>
              <a:pPr>
                <a:defRPr/>
              </a:pPr>
              <a:t>06.09.2018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30E02-2612-411A-8536-4291A292BB1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27463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C8E08-BE8C-4FD4-B2DA-6269AF452CC2}" type="datetimeFigureOut">
              <a:rPr lang="de-DE"/>
              <a:pPr>
                <a:defRPr/>
              </a:pPr>
              <a:t>06.09.2018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F385F-5265-46D2-BBF9-C09974E60F3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57265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51A1-101C-4FD2-BAB6-CD84EE6897FB}" type="datetimeFigureOut">
              <a:rPr lang="de-DE"/>
              <a:pPr>
                <a:defRPr/>
              </a:pPr>
              <a:t>06.09.2018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B5D21-3A3D-4C1D-9993-69D41072741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3280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315B-D1C2-4280-A928-D473E83EB87C}" type="datetimeFigureOut">
              <a:rPr lang="de-DE"/>
              <a:pPr>
                <a:defRPr/>
              </a:pPr>
              <a:t>06.09.2018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B274C-BA61-4837-AEAF-8B3442AADA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1817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7A237-8128-49E8-A8EA-9C1ACC29F0DE}" type="datetimeFigureOut">
              <a:rPr lang="de-DE"/>
              <a:pPr>
                <a:defRPr/>
              </a:pPr>
              <a:t>06.09.2018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BD897-6E49-4461-B5E9-B3269502F43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85052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994AB-6A8F-46D1-B225-A4950216A8B4}" type="datetimeFigureOut">
              <a:rPr lang="de-DE"/>
              <a:pPr>
                <a:defRPr/>
              </a:pPr>
              <a:t>06.09.2018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AF89C-0AA5-4C25-8115-A50565ED814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1645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55DFE-07C8-4025-AA51-EF1F78CF2801}" type="datetimeFigureOut">
              <a:rPr lang="de-DE"/>
              <a:pPr>
                <a:defRPr/>
              </a:pPr>
              <a:t>06.09.2018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B7D31-9665-4C6A-A2F6-0749DDF578A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2152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EE3C0-B481-4FA4-9A25-8527494B0EE2}" type="datetimeFigureOut">
              <a:rPr lang="de-DE"/>
              <a:pPr>
                <a:defRPr/>
              </a:pPr>
              <a:t>06.09.2018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87F2F-8F2D-4080-88C0-B7731968C04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8161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8E405-2D45-4BB3-A4DC-CFD39342ABAE}" type="datetimeFigureOut">
              <a:rPr lang="de-DE"/>
              <a:pPr>
                <a:defRPr/>
              </a:pPr>
              <a:t>06.09.2018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09F48-E5A8-4F3B-896F-F4C2CF18C02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6397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BD2CB-87AD-4107-8BDE-D3CA7640FF3D}" type="datetimeFigureOut">
              <a:rPr lang="de-DE"/>
              <a:pPr>
                <a:defRPr/>
              </a:pPr>
              <a:t>06.09.2018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31D1C-1F8D-4840-8BBC-2776D0F9777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2081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4CC1B-67AE-4162-80E5-51E91E1344AB}" type="datetimeFigureOut">
              <a:rPr lang="de-DE"/>
              <a:pPr>
                <a:defRPr/>
              </a:pPr>
              <a:t>06.09.2018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441C1-5C36-42F0-950D-68C5984D9FF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8022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4F4E12-BB50-431A-B245-79B12B8E5CA5}" type="datetimeFigureOut">
              <a:rPr lang="de-DE"/>
              <a:pPr>
                <a:defRPr/>
              </a:pPr>
              <a:t>06.09.2018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FC4B540-41E0-434E-9418-45B8E14DD84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Wasserstoffgemisch wird gezündet</a:t>
            </a:r>
          </a:p>
        </p:txBody>
      </p:sp>
      <p:sp>
        <p:nvSpPr>
          <p:cNvPr id="2051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Abgase entweichen</a:t>
            </a:r>
          </a:p>
        </p:txBody>
      </p:sp>
      <p:sp>
        <p:nvSpPr>
          <p:cNvPr id="2052" name="Textfeld 4"/>
          <p:cNvSpPr txBox="1">
            <a:spLocks noChangeArrowheads="1"/>
          </p:cNvSpPr>
          <p:nvPr/>
        </p:nvSpPr>
        <p:spPr bwMode="auto">
          <a:xfrm>
            <a:off x="4572000" y="260350"/>
            <a:ext cx="42878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Wasserstoffgemisch wird gezündet,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wenn der Kolben sich nach links bewegt</a:t>
            </a:r>
          </a:p>
        </p:txBody>
      </p:sp>
      <p:pic>
        <p:nvPicPr>
          <p:cNvPr id="2053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1989138"/>
            <a:ext cx="85090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4151313"/>
            <a:ext cx="19351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Gleichschenkliges Dreieck 9"/>
          <p:cNvSpPr/>
          <p:nvPr/>
        </p:nvSpPr>
        <p:spPr>
          <a:xfrm>
            <a:off x="1812925" y="5272088"/>
            <a:ext cx="206375" cy="1793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2056" name="Grafi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013" y="4144963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Gleichschenkliges Dreieck 13"/>
          <p:cNvSpPr/>
          <p:nvPr/>
        </p:nvSpPr>
        <p:spPr>
          <a:xfrm>
            <a:off x="8039100" y="5265738"/>
            <a:ext cx="206375" cy="1793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1" name="Diagramm 10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323528" y="3745642"/>
            <a:ext cx="2421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Abgastemperatur</a:t>
            </a:r>
            <a:r>
              <a:rPr lang="de-DE" dirty="0" smtClean="0"/>
              <a:t> </a:t>
            </a:r>
            <a:r>
              <a:rPr lang="de-DE" sz="1200" dirty="0" smtClean="0"/>
              <a:t>ca. 450°C</a:t>
            </a:r>
            <a:endParaRPr lang="de-DE" sz="12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erzeugt Energie</a:t>
            </a:r>
          </a:p>
        </p:txBody>
      </p:sp>
      <p:sp>
        <p:nvSpPr>
          <p:cNvPr id="10243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Gemisch wird komprimiert</a:t>
            </a:r>
          </a:p>
        </p:txBody>
      </p:sp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8509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54488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Gleichschenkliges Dreieck 6"/>
          <p:cNvSpPr/>
          <p:nvPr/>
        </p:nvSpPr>
        <p:spPr>
          <a:xfrm>
            <a:off x="858838" y="5275263"/>
            <a:ext cx="207962" cy="1793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10247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415607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Gleichschenkliges Dreieck 12"/>
          <p:cNvSpPr/>
          <p:nvPr/>
        </p:nvSpPr>
        <p:spPr>
          <a:xfrm>
            <a:off x="8037513" y="5276850"/>
            <a:ext cx="207962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1" name="Diagramm 10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Grafi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Abgase entweichen</a:t>
            </a:r>
          </a:p>
        </p:txBody>
      </p:sp>
      <p:sp>
        <p:nvSpPr>
          <p:cNvPr id="11267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Höchste Kompression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8509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415607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Gleichschenkliges Dreieck 8"/>
          <p:cNvSpPr/>
          <p:nvPr/>
        </p:nvSpPr>
        <p:spPr>
          <a:xfrm>
            <a:off x="8510588" y="5276850"/>
            <a:ext cx="206375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11271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5607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Gleichschenkliges Dreieck 11"/>
          <p:cNvSpPr/>
          <p:nvPr/>
        </p:nvSpPr>
        <p:spPr>
          <a:xfrm>
            <a:off x="858838" y="5276850"/>
            <a:ext cx="207962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1" name="Diagramm 10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feld 12"/>
          <p:cNvSpPr txBox="1"/>
          <p:nvPr/>
        </p:nvSpPr>
        <p:spPr>
          <a:xfrm>
            <a:off x="6828431" y="3675618"/>
            <a:ext cx="2421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Abgastemperatur</a:t>
            </a:r>
            <a:r>
              <a:rPr lang="de-DE" dirty="0" smtClean="0"/>
              <a:t> </a:t>
            </a:r>
            <a:r>
              <a:rPr lang="de-DE" sz="1200" dirty="0" smtClean="0"/>
              <a:t>ca. 450°C</a:t>
            </a:r>
            <a:endParaRPr lang="de-DE" sz="1200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Abgase entweichen</a:t>
            </a:r>
          </a:p>
        </p:txBody>
      </p:sp>
      <p:sp>
        <p:nvSpPr>
          <p:cNvPr id="12291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2808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Wasserstoffgemisch wird gezündet</a:t>
            </a:r>
          </a:p>
        </p:txBody>
      </p:sp>
      <p:sp>
        <p:nvSpPr>
          <p:cNvPr id="12292" name="Textfeld 5"/>
          <p:cNvSpPr txBox="1">
            <a:spLocks noChangeArrowheads="1"/>
          </p:cNvSpPr>
          <p:nvPr/>
        </p:nvSpPr>
        <p:spPr bwMode="auto">
          <a:xfrm>
            <a:off x="323850" y="260350"/>
            <a:ext cx="4454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Wasserstoffgemisch wird gezündet,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wenn der Kolben sich nach rechts bewegt</a:t>
            </a:r>
          </a:p>
        </p:txBody>
      </p:sp>
      <p:pic>
        <p:nvPicPr>
          <p:cNvPr id="1229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8509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5607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Gleichschenkliges Dreieck 8"/>
          <p:cNvSpPr/>
          <p:nvPr/>
        </p:nvSpPr>
        <p:spPr>
          <a:xfrm>
            <a:off x="1331913" y="5276850"/>
            <a:ext cx="206375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12296" name="Grafi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415607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Gleichschenkliges Dreieck 14"/>
          <p:cNvSpPr/>
          <p:nvPr/>
        </p:nvSpPr>
        <p:spPr>
          <a:xfrm>
            <a:off x="8510588" y="5276850"/>
            <a:ext cx="206375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2" name="Diagramm 11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feld 12"/>
          <p:cNvSpPr txBox="1"/>
          <p:nvPr/>
        </p:nvSpPr>
        <p:spPr>
          <a:xfrm>
            <a:off x="6828431" y="3675618"/>
            <a:ext cx="2421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Abgastemperatur</a:t>
            </a:r>
            <a:r>
              <a:rPr lang="de-DE" dirty="0" smtClean="0"/>
              <a:t> </a:t>
            </a:r>
            <a:r>
              <a:rPr lang="de-DE" sz="1200" dirty="0" smtClean="0"/>
              <a:t>ca. 450°C</a:t>
            </a:r>
            <a:endParaRPr lang="de-DE" sz="1200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wird gespült</a:t>
            </a:r>
          </a:p>
        </p:txBody>
      </p:sp>
      <p:sp>
        <p:nvSpPr>
          <p:cNvPr id="13315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erzeugt Energie</a:t>
            </a:r>
          </a:p>
        </p:txBody>
      </p:sp>
      <p:sp>
        <p:nvSpPr>
          <p:cNvPr id="13316" name="Textfeld 4"/>
          <p:cNvSpPr txBox="1">
            <a:spLocks noChangeArrowheads="1"/>
          </p:cNvSpPr>
          <p:nvPr/>
        </p:nvSpPr>
        <p:spPr bwMode="auto">
          <a:xfrm>
            <a:off x="4211638" y="188913"/>
            <a:ext cx="4630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Ventil 1_2 wird automatisch geöffnet, wenn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der Luftdruck P1&gt;P2 ist</a:t>
            </a:r>
          </a:p>
        </p:txBody>
      </p:sp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85090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415607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Gleichschenkliges Dreieck 6"/>
          <p:cNvSpPr/>
          <p:nvPr/>
        </p:nvSpPr>
        <p:spPr>
          <a:xfrm>
            <a:off x="7092950" y="5276850"/>
            <a:ext cx="206375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13320" name="Grafi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33850"/>
            <a:ext cx="19367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Gleichschenkliges Dreieck 13"/>
          <p:cNvSpPr/>
          <p:nvPr/>
        </p:nvSpPr>
        <p:spPr>
          <a:xfrm>
            <a:off x="1331913" y="5254625"/>
            <a:ext cx="206375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2" name="Diagramm 11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6926263" y="5506691"/>
            <a:ext cx="2421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Frischluft für Lambda 2</a:t>
            </a:r>
            <a:endParaRPr lang="de-DE" sz="1200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wird gespült</a:t>
            </a:r>
          </a:p>
        </p:txBody>
      </p:sp>
      <p:sp>
        <p:nvSpPr>
          <p:cNvPr id="14339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erzeugt Energie</a:t>
            </a:r>
          </a:p>
        </p:txBody>
      </p:sp>
      <p:sp>
        <p:nvSpPr>
          <p:cNvPr id="14340" name="Textfeld 4"/>
          <p:cNvSpPr txBox="1">
            <a:spLocks noChangeArrowheads="1"/>
          </p:cNvSpPr>
          <p:nvPr/>
        </p:nvSpPr>
        <p:spPr bwMode="auto">
          <a:xfrm>
            <a:off x="5219700" y="333375"/>
            <a:ext cx="3643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Ventil 1_2 bleibt geöffnet solange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der Luftdruck P1&gt;P2 ist</a:t>
            </a:r>
          </a:p>
        </p:txBody>
      </p:sp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8509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33850"/>
            <a:ext cx="19367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Gleichschenkliges Dreieck 8"/>
          <p:cNvSpPr/>
          <p:nvPr/>
        </p:nvSpPr>
        <p:spPr>
          <a:xfrm>
            <a:off x="1331913" y="5254625"/>
            <a:ext cx="206375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14344" name="Grafi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263" y="4133850"/>
            <a:ext cx="19367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Gleichschenkliges Dreieck 11"/>
          <p:cNvSpPr/>
          <p:nvPr/>
        </p:nvSpPr>
        <p:spPr>
          <a:xfrm>
            <a:off x="7062788" y="5254625"/>
            <a:ext cx="206375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3" name="Diagramm 12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6926263" y="5506691"/>
            <a:ext cx="2421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Frischluft für Lambda 2</a:t>
            </a:r>
            <a:endParaRPr lang="de-DE" sz="1200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Luft wird komprimiert</a:t>
            </a:r>
          </a:p>
        </p:txBody>
      </p:sp>
      <p:sp>
        <p:nvSpPr>
          <p:cNvPr id="15363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erzeugt Energie</a:t>
            </a:r>
          </a:p>
        </p:txBody>
      </p:sp>
      <p:sp>
        <p:nvSpPr>
          <p:cNvPr id="15364" name="Textfeld 4"/>
          <p:cNvSpPr txBox="1">
            <a:spLocks noChangeArrowheads="1"/>
          </p:cNvSpPr>
          <p:nvPr/>
        </p:nvSpPr>
        <p:spPr bwMode="auto">
          <a:xfrm>
            <a:off x="3851275" y="260350"/>
            <a:ext cx="5084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Ventil 1_2 wird automatisch geschlossen, wenn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 dirty="0">
                <a:latin typeface="Arial" panose="020B0604020202020204" pitchFamily="34" charset="0"/>
              </a:rPr>
              <a:t>der Luftdruck P1&lt;P2 ist</a:t>
            </a:r>
          </a:p>
        </p:txBody>
      </p:sp>
      <p:pic>
        <p:nvPicPr>
          <p:cNvPr id="1536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8509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263" y="4133850"/>
            <a:ext cx="19367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Gleichschenkliges Dreieck 7"/>
          <p:cNvSpPr/>
          <p:nvPr/>
        </p:nvSpPr>
        <p:spPr>
          <a:xfrm>
            <a:off x="7535863" y="5254625"/>
            <a:ext cx="206375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15368" name="Grafi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33850"/>
            <a:ext cx="19367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Gleichschenkliges Dreieck 13"/>
          <p:cNvSpPr/>
          <p:nvPr/>
        </p:nvSpPr>
        <p:spPr>
          <a:xfrm>
            <a:off x="1331913" y="5254625"/>
            <a:ext cx="206375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2" name="Diagramm 11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Grafi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Wasserstoff wird eingespritzt</a:t>
            </a:r>
          </a:p>
        </p:txBody>
      </p:sp>
      <p:sp>
        <p:nvSpPr>
          <p:cNvPr id="16387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erzeugt Energie</a:t>
            </a:r>
          </a:p>
        </p:txBody>
      </p:sp>
      <p:pic>
        <p:nvPicPr>
          <p:cNvPr id="1638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8509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33850"/>
            <a:ext cx="19367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Gleichschenkliges Dreieck 7"/>
          <p:cNvSpPr/>
          <p:nvPr/>
        </p:nvSpPr>
        <p:spPr>
          <a:xfrm>
            <a:off x="1331913" y="5254625"/>
            <a:ext cx="206375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16391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4133850"/>
            <a:ext cx="19367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Gleichschenkliges Dreieck 11"/>
          <p:cNvSpPr/>
          <p:nvPr/>
        </p:nvSpPr>
        <p:spPr>
          <a:xfrm>
            <a:off x="7566025" y="5254625"/>
            <a:ext cx="206375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1" name="Diagramm 10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5004048" y="1362095"/>
            <a:ext cx="2421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Wasserstoff für Lambda 2</a:t>
            </a:r>
            <a:endParaRPr lang="de-DE" sz="1200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Gemisch wird komprimiert</a:t>
            </a:r>
          </a:p>
        </p:txBody>
      </p:sp>
      <p:sp>
        <p:nvSpPr>
          <p:cNvPr id="17411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erzeugt Energie</a:t>
            </a: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8509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4133850"/>
            <a:ext cx="19367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Gleichschenkliges Dreieck 6"/>
          <p:cNvSpPr/>
          <p:nvPr/>
        </p:nvSpPr>
        <p:spPr>
          <a:xfrm>
            <a:off x="7566025" y="5254625"/>
            <a:ext cx="206375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17415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33850"/>
            <a:ext cx="19367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Gleichschenkliges Dreieck 12"/>
          <p:cNvSpPr/>
          <p:nvPr/>
        </p:nvSpPr>
        <p:spPr>
          <a:xfrm>
            <a:off x="1331913" y="5254625"/>
            <a:ext cx="206375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1" name="Diagramm 10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Grafi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Gemisch wird komprimiert</a:t>
            </a:r>
          </a:p>
        </p:txBody>
      </p:sp>
      <p:sp>
        <p:nvSpPr>
          <p:cNvPr id="18435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erzeugt Energie</a:t>
            </a: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8509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33850"/>
            <a:ext cx="19367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Gleichschenkliges Dreieck 7"/>
          <p:cNvSpPr/>
          <p:nvPr/>
        </p:nvSpPr>
        <p:spPr>
          <a:xfrm>
            <a:off x="1331913" y="5254625"/>
            <a:ext cx="206375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18439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075" y="4133850"/>
            <a:ext cx="19367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Gleichschenkliges Dreieck 11"/>
          <p:cNvSpPr/>
          <p:nvPr/>
        </p:nvSpPr>
        <p:spPr>
          <a:xfrm>
            <a:off x="7432675" y="5254625"/>
            <a:ext cx="206375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1" name="Diagramm 10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Grafi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Gemisch wird komprimiert</a:t>
            </a:r>
          </a:p>
        </p:txBody>
      </p:sp>
      <p:sp>
        <p:nvSpPr>
          <p:cNvPr id="19459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erzeugt Energie</a:t>
            </a:r>
          </a:p>
        </p:txBody>
      </p:sp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79613"/>
            <a:ext cx="8509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33850"/>
            <a:ext cx="19367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Gleichschenkliges Dreieck 7"/>
          <p:cNvSpPr/>
          <p:nvPr/>
        </p:nvSpPr>
        <p:spPr>
          <a:xfrm>
            <a:off x="1331913" y="5254625"/>
            <a:ext cx="206375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19463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4133850"/>
            <a:ext cx="19367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Gleichschenkliges Dreieck 11"/>
          <p:cNvSpPr/>
          <p:nvPr/>
        </p:nvSpPr>
        <p:spPr>
          <a:xfrm>
            <a:off x="7566025" y="5254625"/>
            <a:ext cx="206375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1" name="Diagramm 10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Grafi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erzeugt Energie</a:t>
            </a:r>
          </a:p>
        </p:txBody>
      </p:sp>
      <p:sp>
        <p:nvSpPr>
          <p:cNvPr id="3075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wird gespült</a:t>
            </a:r>
          </a:p>
        </p:txBody>
      </p:sp>
      <p:sp>
        <p:nvSpPr>
          <p:cNvPr id="3076" name="Textfeld 4"/>
          <p:cNvSpPr txBox="1">
            <a:spLocks noChangeArrowheads="1"/>
          </p:cNvSpPr>
          <p:nvPr/>
        </p:nvSpPr>
        <p:spPr bwMode="auto">
          <a:xfrm>
            <a:off x="250825" y="260350"/>
            <a:ext cx="46307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Ventil 3_4 wird automatisch geöffnet, wenn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der Luftdruck P3&gt;P4 ist</a:t>
            </a:r>
          </a:p>
        </p:txBody>
      </p:sp>
      <p:pic>
        <p:nvPicPr>
          <p:cNvPr id="307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85090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Gleichschenkliges Dreieck 9"/>
          <p:cNvSpPr/>
          <p:nvPr/>
        </p:nvSpPr>
        <p:spPr>
          <a:xfrm>
            <a:off x="1804988" y="5268913"/>
            <a:ext cx="206375" cy="1793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3080" name="Grafi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4133850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Gleichschenkliges Dreieck 13"/>
          <p:cNvSpPr/>
          <p:nvPr/>
        </p:nvSpPr>
        <p:spPr>
          <a:xfrm>
            <a:off x="8037513" y="5254625"/>
            <a:ext cx="207962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sp>
        <p:nvSpPr>
          <p:cNvPr id="16" name="Gleichschenkliges Dreieck 15"/>
          <p:cNvSpPr/>
          <p:nvPr/>
        </p:nvSpPr>
        <p:spPr>
          <a:xfrm>
            <a:off x="387350" y="5251450"/>
            <a:ext cx="206375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3" name="Diagramm 12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323528" y="3745642"/>
            <a:ext cx="2421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Abgastemperatur</a:t>
            </a:r>
            <a:r>
              <a:rPr lang="de-DE" dirty="0" smtClean="0"/>
              <a:t> </a:t>
            </a:r>
            <a:r>
              <a:rPr lang="de-DE" sz="1200" dirty="0" smtClean="0"/>
              <a:t>ca. 450°C</a:t>
            </a:r>
            <a:endParaRPr lang="de-DE" sz="1200" dirty="0"/>
          </a:p>
        </p:txBody>
      </p:sp>
      <p:sp>
        <p:nvSpPr>
          <p:cNvPr id="17" name="Textfeld 16"/>
          <p:cNvSpPr txBox="1"/>
          <p:nvPr/>
        </p:nvSpPr>
        <p:spPr>
          <a:xfrm>
            <a:off x="220010" y="5448300"/>
            <a:ext cx="2421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Frischluft für Lambda 2</a:t>
            </a:r>
            <a:endParaRPr lang="de-DE" sz="1200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Gemisch wird komprimiert</a:t>
            </a:r>
          </a:p>
        </p:txBody>
      </p:sp>
      <p:sp>
        <p:nvSpPr>
          <p:cNvPr id="20483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erzeugt Energie</a:t>
            </a:r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79613"/>
            <a:ext cx="8509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33850"/>
            <a:ext cx="193675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Gleichschenkliges Dreieck 7"/>
          <p:cNvSpPr/>
          <p:nvPr/>
        </p:nvSpPr>
        <p:spPr>
          <a:xfrm>
            <a:off x="1331913" y="5254625"/>
            <a:ext cx="206375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20487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413702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Gleichschenkliges Dreieck 11"/>
          <p:cNvSpPr/>
          <p:nvPr/>
        </p:nvSpPr>
        <p:spPr>
          <a:xfrm>
            <a:off x="7566025" y="5256213"/>
            <a:ext cx="206375" cy="1793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1" name="Diagramm 10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Grafi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Gemisch wird komprimiert</a:t>
            </a:r>
          </a:p>
        </p:txBody>
      </p:sp>
      <p:sp>
        <p:nvSpPr>
          <p:cNvPr id="21507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erzeugt Energie</a:t>
            </a:r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8509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Gleichschenkliges Dreieck 8"/>
          <p:cNvSpPr/>
          <p:nvPr/>
        </p:nvSpPr>
        <p:spPr>
          <a:xfrm>
            <a:off x="1804988" y="5268913"/>
            <a:ext cx="206375" cy="1793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21511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414972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Gleichschenkliges Dreieck 11"/>
          <p:cNvSpPr/>
          <p:nvPr/>
        </p:nvSpPr>
        <p:spPr>
          <a:xfrm>
            <a:off x="7566025" y="5268913"/>
            <a:ext cx="206375" cy="1793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1" name="Diagramm 10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323528" y="3745642"/>
            <a:ext cx="2421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Abgastemperatur</a:t>
            </a:r>
            <a:r>
              <a:rPr lang="de-DE" dirty="0" smtClean="0"/>
              <a:t> </a:t>
            </a:r>
            <a:r>
              <a:rPr lang="de-DE" sz="1200" dirty="0" smtClean="0"/>
              <a:t>ca. 450°C</a:t>
            </a:r>
            <a:endParaRPr lang="de-DE" sz="1200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Höchste Kompression</a:t>
            </a:r>
          </a:p>
        </p:txBody>
      </p:sp>
      <p:sp>
        <p:nvSpPr>
          <p:cNvPr id="22531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Abgase entweichen</a:t>
            </a:r>
          </a:p>
        </p:txBody>
      </p:sp>
      <p:pic>
        <p:nvPicPr>
          <p:cNvPr id="2253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8509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414972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Gleichschenkliges Dreieck 6"/>
          <p:cNvSpPr/>
          <p:nvPr/>
        </p:nvSpPr>
        <p:spPr>
          <a:xfrm>
            <a:off x="7566025" y="5268913"/>
            <a:ext cx="206375" cy="1793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22535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Gleichschenkliges Dreieck 13"/>
          <p:cNvSpPr/>
          <p:nvPr/>
        </p:nvSpPr>
        <p:spPr>
          <a:xfrm>
            <a:off x="1803400" y="5268913"/>
            <a:ext cx="207963" cy="1793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1" name="Diagramm 10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323528" y="3745642"/>
            <a:ext cx="2421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Abgastemperatur</a:t>
            </a:r>
            <a:r>
              <a:rPr lang="de-DE" dirty="0" smtClean="0"/>
              <a:t> </a:t>
            </a:r>
            <a:r>
              <a:rPr lang="de-DE" sz="1200" dirty="0" smtClean="0"/>
              <a:t>ca. 450°C</a:t>
            </a:r>
            <a:endParaRPr lang="de-DE" sz="1200" dirty="0"/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erzeugt Energie</a:t>
            </a:r>
          </a:p>
        </p:txBody>
      </p:sp>
      <p:sp>
        <p:nvSpPr>
          <p:cNvPr id="4099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wird gespült</a:t>
            </a:r>
          </a:p>
        </p:txBody>
      </p:sp>
      <p:sp>
        <p:nvSpPr>
          <p:cNvPr id="4100" name="Textfeld 4"/>
          <p:cNvSpPr txBox="1">
            <a:spLocks noChangeArrowheads="1"/>
          </p:cNvSpPr>
          <p:nvPr/>
        </p:nvSpPr>
        <p:spPr bwMode="auto">
          <a:xfrm>
            <a:off x="250825" y="260350"/>
            <a:ext cx="3643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Ventil 3_4 bleibt geöffnet solange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der Luftdruck P3&gt;P4 ist</a:t>
            </a:r>
          </a:p>
        </p:txBody>
      </p:sp>
      <p:pic>
        <p:nvPicPr>
          <p:cNvPr id="4101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8509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4133850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Gleichschenkliges Dreieck 8"/>
          <p:cNvSpPr/>
          <p:nvPr/>
        </p:nvSpPr>
        <p:spPr>
          <a:xfrm>
            <a:off x="8037513" y="5254625"/>
            <a:ext cx="207962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4104" name="Grafi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3067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Gleichschenkliges Dreieck 11"/>
          <p:cNvSpPr/>
          <p:nvPr/>
        </p:nvSpPr>
        <p:spPr>
          <a:xfrm>
            <a:off x="387350" y="5251450"/>
            <a:ext cx="206375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3" name="Diagramm 12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220010" y="5448300"/>
            <a:ext cx="2421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Frischluft für Lambda 2</a:t>
            </a:r>
            <a:endParaRPr lang="de-DE" sz="1200" dirty="0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erzeugt Energie</a:t>
            </a:r>
          </a:p>
        </p:txBody>
      </p:sp>
      <p:sp>
        <p:nvSpPr>
          <p:cNvPr id="5123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Luft wird komprimiert</a:t>
            </a:r>
          </a:p>
        </p:txBody>
      </p:sp>
      <p:sp>
        <p:nvSpPr>
          <p:cNvPr id="5124" name="Textfeld 4"/>
          <p:cNvSpPr txBox="1">
            <a:spLocks noChangeArrowheads="1"/>
          </p:cNvSpPr>
          <p:nvPr/>
        </p:nvSpPr>
        <p:spPr bwMode="auto">
          <a:xfrm>
            <a:off x="250825" y="260350"/>
            <a:ext cx="5084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Ventil 3_4 wird automatisch geschlossen, wenn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>
                <a:latin typeface="Arial" panose="020B0604020202020204" pitchFamily="34" charset="0"/>
              </a:rPr>
              <a:t>der Luftdruck P3&lt;P4 ist</a:t>
            </a:r>
          </a:p>
        </p:txBody>
      </p:sp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8509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3067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Gleichschenkliges Dreieck 7"/>
          <p:cNvSpPr/>
          <p:nvPr/>
        </p:nvSpPr>
        <p:spPr>
          <a:xfrm>
            <a:off x="858838" y="5251450"/>
            <a:ext cx="207962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5128" name="Grafik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413067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Gleichschenkliges Dreieck 13"/>
          <p:cNvSpPr/>
          <p:nvPr/>
        </p:nvSpPr>
        <p:spPr>
          <a:xfrm>
            <a:off x="8037513" y="5251450"/>
            <a:ext cx="207962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2" name="Diagramm 11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Grafik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erzeugt Energie</a:t>
            </a:r>
          </a:p>
        </p:txBody>
      </p:sp>
      <p:sp>
        <p:nvSpPr>
          <p:cNvPr id="6147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3168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Wasserstoff wird eingespritzt</a:t>
            </a: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8509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413067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Gleichschenkliges Dreieck 7"/>
          <p:cNvSpPr/>
          <p:nvPr/>
        </p:nvSpPr>
        <p:spPr>
          <a:xfrm>
            <a:off x="8037513" y="5251450"/>
            <a:ext cx="207962" cy="1793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6151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Gleichschenkliges Dreieck 11"/>
          <p:cNvSpPr/>
          <p:nvPr/>
        </p:nvSpPr>
        <p:spPr>
          <a:xfrm>
            <a:off x="858838" y="5268913"/>
            <a:ext cx="207962" cy="1793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1" name="Diagramm 10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1345206" y="1398221"/>
            <a:ext cx="24213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Wasserstoff für Lambda 2</a:t>
            </a:r>
            <a:endParaRPr lang="de-DE" sz="1200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erzeugt Energie</a:t>
            </a:r>
          </a:p>
        </p:txBody>
      </p:sp>
      <p:sp>
        <p:nvSpPr>
          <p:cNvPr id="7171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Gemisch wird komprimiert</a:t>
            </a: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8509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414972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Gleichschenkliges Dreieck 7"/>
          <p:cNvSpPr/>
          <p:nvPr/>
        </p:nvSpPr>
        <p:spPr>
          <a:xfrm>
            <a:off x="8037513" y="5268913"/>
            <a:ext cx="207962" cy="1793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7175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Gleichschenkliges Dreieck 11"/>
          <p:cNvSpPr/>
          <p:nvPr/>
        </p:nvSpPr>
        <p:spPr>
          <a:xfrm>
            <a:off x="858838" y="5268913"/>
            <a:ext cx="207962" cy="1793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1" name="Diagramm 10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Grafi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erzeugt Energie</a:t>
            </a:r>
          </a:p>
        </p:txBody>
      </p:sp>
      <p:sp>
        <p:nvSpPr>
          <p:cNvPr id="7171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Gemisch wird komprimiert</a:t>
            </a: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8509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414972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Gleichschenkliges Dreieck 7"/>
          <p:cNvSpPr/>
          <p:nvPr/>
        </p:nvSpPr>
        <p:spPr>
          <a:xfrm>
            <a:off x="8037513" y="5268913"/>
            <a:ext cx="207962" cy="1793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7175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Gleichschenkliges Dreieck 11"/>
          <p:cNvSpPr/>
          <p:nvPr/>
        </p:nvSpPr>
        <p:spPr>
          <a:xfrm>
            <a:off x="858838" y="5268913"/>
            <a:ext cx="207962" cy="1793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1" name="Diagramm 10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Grafi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882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erzeugt Energie</a:t>
            </a:r>
          </a:p>
        </p:txBody>
      </p:sp>
      <p:sp>
        <p:nvSpPr>
          <p:cNvPr id="8195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Gemisch wird komprimiert</a:t>
            </a: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8509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Gleichschenkliges Dreieck 6"/>
          <p:cNvSpPr/>
          <p:nvPr/>
        </p:nvSpPr>
        <p:spPr>
          <a:xfrm>
            <a:off x="858838" y="5268913"/>
            <a:ext cx="207962" cy="1793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8199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154488"/>
            <a:ext cx="1935162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Gleichschenkliges Dreieck 12"/>
          <p:cNvSpPr/>
          <p:nvPr/>
        </p:nvSpPr>
        <p:spPr>
          <a:xfrm>
            <a:off x="8029575" y="5275263"/>
            <a:ext cx="206375" cy="1793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1" name="Diagramm 10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Grafi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feld 3"/>
          <p:cNvSpPr txBox="1">
            <a:spLocks noChangeArrowheads="1"/>
          </p:cNvSpPr>
          <p:nvPr/>
        </p:nvSpPr>
        <p:spPr bwMode="auto">
          <a:xfrm>
            <a:off x="5508625" y="5949950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Kolben erzeugt Energie</a:t>
            </a:r>
          </a:p>
        </p:txBody>
      </p:sp>
      <p:sp>
        <p:nvSpPr>
          <p:cNvPr id="9219" name="Textfeld 4"/>
          <p:cNvSpPr txBox="1">
            <a:spLocks noChangeArrowheads="1"/>
          </p:cNvSpPr>
          <p:nvPr/>
        </p:nvSpPr>
        <p:spPr bwMode="auto">
          <a:xfrm>
            <a:off x="971550" y="5949950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800"/>
              <a:t>Gemisch wird komprimiert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89138"/>
            <a:ext cx="85090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Grafi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154488"/>
            <a:ext cx="1935162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Gleichschenkliges Dreieck 7"/>
          <p:cNvSpPr/>
          <p:nvPr/>
        </p:nvSpPr>
        <p:spPr>
          <a:xfrm>
            <a:off x="8029575" y="5275263"/>
            <a:ext cx="206375" cy="1793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pic>
        <p:nvPicPr>
          <p:cNvPr id="9223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54488"/>
            <a:ext cx="19367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Gleichschenkliges Dreieck 11"/>
          <p:cNvSpPr/>
          <p:nvPr/>
        </p:nvSpPr>
        <p:spPr>
          <a:xfrm>
            <a:off x="858838" y="5275263"/>
            <a:ext cx="207962" cy="1793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DE"/>
          </a:p>
        </p:txBody>
      </p:sp>
      <p:graphicFrame>
        <p:nvGraphicFramePr>
          <p:cNvPr id="11" name="Diagramm 10"/>
          <p:cNvGraphicFramePr>
            <a:graphicFrameLocks/>
          </p:cNvGraphicFramePr>
          <p:nvPr/>
        </p:nvGraphicFramePr>
        <p:xfrm>
          <a:off x="2267632" y="3847106"/>
          <a:ext cx="4608735" cy="2030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Grafik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0" y="4144963"/>
            <a:ext cx="1928023" cy="1114425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76" y="4138613"/>
            <a:ext cx="1928023" cy="1114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368</Words>
  <Application>Microsoft Office PowerPoint</Application>
  <PresentationFormat>Bildschirmpräsentation (4:3)</PresentationFormat>
  <Paragraphs>116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5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Habermann</dc:creator>
  <cp:lastModifiedBy>Horst</cp:lastModifiedBy>
  <cp:revision>41</cp:revision>
  <dcterms:created xsi:type="dcterms:W3CDTF">2017-11-29T20:54:34Z</dcterms:created>
  <dcterms:modified xsi:type="dcterms:W3CDTF">2018-09-06T05:52:43Z</dcterms:modified>
</cp:coreProperties>
</file>